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17" r:id="rId2"/>
    <p:sldId id="288" r:id="rId3"/>
    <p:sldId id="315" r:id="rId4"/>
    <p:sldId id="282" r:id="rId5"/>
    <p:sldId id="281" r:id="rId6"/>
    <p:sldId id="316" r:id="rId7"/>
    <p:sldId id="296" r:id="rId8"/>
    <p:sldId id="297" r:id="rId9"/>
    <p:sldId id="300" r:id="rId10"/>
    <p:sldId id="310" r:id="rId11"/>
    <p:sldId id="313" r:id="rId12"/>
    <p:sldId id="318" r:id="rId13"/>
    <p:sldId id="292" r:id="rId14"/>
    <p:sldId id="293" r:id="rId15"/>
    <p:sldId id="290" r:id="rId16"/>
    <p:sldId id="274" r:id="rId17"/>
    <p:sldId id="319" r:id="rId18"/>
    <p:sldId id="287" r:id="rId19"/>
    <p:sldId id="259" r:id="rId20"/>
    <p:sldId id="309" r:id="rId21"/>
    <p:sldId id="320" r:id="rId22"/>
    <p:sldId id="308" r:id="rId23"/>
    <p:sldId id="31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33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robinwood:Documents:2018:BMGF:Sputum%20v%20B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TB </a:t>
            </a:r>
            <a:r>
              <a:rPr lang="en-US" sz="2400" dirty="0" smtClean="0"/>
              <a:t>Sub-Populations </a:t>
            </a:r>
            <a:r>
              <a:rPr lang="en-US" sz="2400" dirty="0"/>
              <a:t>and </a:t>
            </a:r>
            <a:r>
              <a:rPr lang="en-US" sz="2400" dirty="0" smtClean="0"/>
              <a:t>Diagnostics</a:t>
            </a:r>
            <a:endParaRPr lang="en-US" sz="2400" dirty="0"/>
          </a:p>
        </c:rich>
      </c:tx>
      <c:layout>
        <c:manualLayout>
          <c:xMode val="edge"/>
          <c:yMode val="edge"/>
          <c:x val="0.244884961995357"/>
          <c:y val="0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%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1"/>
              <a:tileRect/>
            </a:gra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2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cat>
            <c:strRef>
              <c:f>Sheet1!$G$2:$G$5</c:f>
              <c:strCache>
                <c:ptCount val="4"/>
                <c:pt idx="0">
                  <c:v>TB infectious</c:v>
                </c:pt>
                <c:pt idx="1">
                  <c:v>TB disease</c:v>
                </c:pt>
                <c:pt idx="2">
                  <c:v>Sputum &amp; BAL</c:v>
                </c:pt>
                <c:pt idx="3">
                  <c:v>Sputum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1100</c:v>
                </c:pt>
                <c:pt idx="1">
                  <c:v>600</c:v>
                </c:pt>
                <c:pt idx="2">
                  <c:v>480</c:v>
                </c:pt>
                <c:pt idx="3">
                  <c:v>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811888"/>
        <c:axId val="134797664"/>
      </c:barChart>
      <c:catAx>
        <c:axId val="1348118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4797664"/>
        <c:crosses val="autoZero"/>
        <c:auto val="1"/>
        <c:lblAlgn val="ctr"/>
        <c:lblOffset val="100"/>
        <c:noMultiLvlLbl val="0"/>
      </c:catAx>
      <c:valAx>
        <c:axId val="13479766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Rate per 100,000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4811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0.34104</cdr:x>
      <cdr:y>0.72341</cdr:y>
    </cdr:from>
    <cdr:to>
      <cdr:x>0.68979</cdr:x>
      <cdr:y>0.72341</cdr:y>
    </cdr:to>
    <cdr:cxnSp macro="">
      <cdr:nvCxnSpPr>
        <cdr:cNvPr id="2" name="Straight Arrow Connector 1"/>
        <cdr:cNvCxnSpPr/>
      </cdr:nvCxnSpPr>
      <cdr:spPr>
        <a:xfrm xmlns:a="http://schemas.openxmlformats.org/drawingml/2006/main">
          <a:off x="2997200" y="4691664"/>
          <a:ext cx="3064934" cy="0"/>
        </a:xfrm>
        <a:prstGeom xmlns:a="http://schemas.openxmlformats.org/drawingml/2006/main" prst="straightConnector1">
          <a:avLst/>
        </a:prstGeom>
        <a:ln xmlns:a="http://schemas.openxmlformats.org/drawingml/2006/main" w="44450">
          <a:solidFill>
            <a:schemeClr val="tx1"/>
          </a:solidFill>
          <a:headEnd type="arrow"/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0.12917</cdr:x>
      <cdr:y>0.17367</cdr:y>
    </cdr:from>
    <cdr:to>
      <cdr:x>0.34104</cdr:x>
      <cdr:y>0.23412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35165" y="1126310"/>
          <a:ext cx="1862035" cy="392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 smtClean="0"/>
            <a:t>Gene </a:t>
          </a:r>
          <a:r>
            <a:rPr lang="en-US" sz="1200" dirty="0" err="1" smtClean="0"/>
            <a:t>Xpert</a:t>
          </a:r>
          <a:r>
            <a:rPr lang="en-US" sz="1200" dirty="0" smtClean="0"/>
            <a:t>/ Culture 52%</a:t>
          </a:r>
        </a:p>
        <a:p xmlns:a="http://schemas.openxmlformats.org/drawingml/2006/main">
          <a:pPr algn="ctr"/>
          <a:r>
            <a:rPr lang="en-US" sz="1200" b="1" dirty="0" smtClean="0"/>
            <a:t>Smear positive TB</a:t>
          </a:r>
          <a:endParaRPr lang="en-U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DF51-0419-5643-8EFB-FCA7FFEB7268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B9399-B151-0E4F-8B79-3905E088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7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ZA" dirty="0" smtClean="0"/>
              <a:t>Focussing on schools.</a:t>
            </a:r>
            <a:r>
              <a:rPr lang="en-ZA" baseline="0" dirty="0" smtClean="0"/>
              <a:t> Here is can be seen how a child passes through their school day in a variety of </a:t>
            </a:r>
            <a:r>
              <a:rPr lang="en-ZA" baseline="0" dirty="0" err="1" smtClean="0"/>
              <a:t>rebreathed</a:t>
            </a:r>
            <a:r>
              <a:rPr lang="en-ZA" baseline="0" dirty="0" smtClean="0"/>
              <a:t> environments. Classrooms B and H get to near steady state while most of the others (note E and F) do not achieve steady state CO2 concentrations.   Shows that standard modelling of the air in one room using steady state calculations is not appropriate for a situation such as this.   This is where the power of </a:t>
            </a:r>
            <a:r>
              <a:rPr lang="en-ZA" baseline="0" dirty="0" err="1" smtClean="0"/>
              <a:t>rebreathed</a:t>
            </a:r>
            <a:r>
              <a:rPr lang="en-ZA" baseline="0" dirty="0" smtClean="0"/>
              <a:t> litres comes in because it is an integration of non steady state conditions and multiple locations containing different numbers of contacts.</a:t>
            </a:r>
            <a:endParaRPr lang="en-Z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59CA1-8E6F-4353-B4C2-18D6597617A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1988B-7CA3-44D7-9C29-4994951F16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 0.4 m in 1950. to 0.8m in 1982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Annual 13.4% of population 1950-80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B9399-B151-0E4F-8B79-3905E08861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2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4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7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3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6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6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8CA6B-6780-2E41-A413-7B995BD15E40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F5B6-8C94-7C45-9310-00330E6E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3280" y="2221460"/>
            <a:ext cx="63309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Closed Settings as Reservoirs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and </a:t>
            </a:r>
            <a:r>
              <a:rPr lang="en-US" sz="4000" b="1" dirty="0"/>
              <a:t>Drivers for Community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Transmission </a:t>
            </a:r>
            <a:r>
              <a:rPr lang="en-US" sz="4000" b="1" dirty="0"/>
              <a:t>of Tuberculosis</a:t>
            </a:r>
            <a:endParaRPr lang="en-US" sz="4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7470" y="4437444"/>
            <a:ext cx="3546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Robin Wood, Desmond Tutu HIV Centre,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University of Cape Town,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South Africa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1017" y="6016968"/>
            <a:ext cx="1880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TB 2018 Amsterdam </a:t>
            </a:r>
          </a:p>
          <a:p>
            <a:pPr algn="ctr"/>
            <a:r>
              <a:rPr lang="en-US" sz="1600" dirty="0" smtClean="0"/>
              <a:t>July</a:t>
            </a:r>
            <a:r>
              <a:rPr lang="en-US" sz="1600" dirty="0"/>
              <a:t> </a:t>
            </a:r>
            <a:r>
              <a:rPr lang="en-US" sz="1600" dirty="0" smtClean="0"/>
              <a:t>22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2018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143" y="282210"/>
            <a:ext cx="1149116" cy="1164575"/>
          </a:xfrm>
          <a:prstGeom prst="rect">
            <a:avLst/>
          </a:prstGeom>
        </p:spPr>
      </p:pic>
      <p:pic>
        <p:nvPicPr>
          <p:cNvPr id="7" name="Picture 2" descr="Image result for desmond tutu foundation">
            <a:extLst>
              <a:ext uri="{FF2B5EF4-FFF2-40B4-BE49-F238E27FC236}">
                <a16:creationId xmlns="" xmlns:a16="http://schemas.microsoft.com/office/drawing/2014/main" id="{91788182-A640-462B-BCE4-37C70495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" y="282210"/>
            <a:ext cx="1233406" cy="1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3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560" y="1395199"/>
            <a:ext cx="8124617" cy="2216905"/>
            <a:chOff x="226517" y="-25425"/>
            <a:chExt cx="7811508" cy="18118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A98854C-2044-429E-B8AB-621AF2F51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7" y="293558"/>
              <a:ext cx="1098391" cy="14755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F51461B-77F9-44EA-96CF-BBB6EB1B8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386" y="293557"/>
              <a:ext cx="1098391" cy="14755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EF4BE32-6587-4225-8FFA-26680C43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374" y="310826"/>
              <a:ext cx="1098391" cy="14755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0822C0C-95AD-4BF2-B9C9-590555ED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3926" y="296183"/>
              <a:ext cx="1146827" cy="147985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AD2E37A-2F1A-486B-B9C4-2142DC09BD94}"/>
                </a:ext>
              </a:extLst>
            </p:cNvPr>
            <p:cNvGrpSpPr/>
            <p:nvPr/>
          </p:nvGrpSpPr>
          <p:grpSpPr>
            <a:xfrm>
              <a:off x="3314681" y="725132"/>
              <a:ext cx="1936034" cy="638581"/>
              <a:chOff x="5281670" y="4677368"/>
              <a:chExt cx="3311604" cy="80073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E15483FB-AF2E-47FB-8E72-66ADC879CCF9}"/>
                  </a:ext>
                </a:extLst>
              </p:cNvPr>
              <p:cNvSpPr/>
              <p:nvPr/>
            </p:nvSpPr>
            <p:spPr>
              <a:xfrm>
                <a:off x="5281670" y="4677369"/>
                <a:ext cx="257175" cy="235744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ZA" sz="1013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04BECC85-66C0-4939-B76C-A127ABB90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45" y="4677368"/>
                <a:ext cx="3054429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0301EBEB-723D-4923-9AF6-DBECA02C35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45" y="4913113"/>
                <a:ext cx="2165036" cy="56498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782C173-271C-4459-8005-CA17197A3305}"/>
                </a:ext>
              </a:extLst>
            </p:cNvPr>
            <p:cNvGrpSpPr/>
            <p:nvPr/>
          </p:nvGrpSpPr>
          <p:grpSpPr>
            <a:xfrm>
              <a:off x="1464056" y="-18225"/>
              <a:ext cx="1882538" cy="290176"/>
              <a:chOff x="2188281" y="-431270"/>
              <a:chExt cx="3006723" cy="33974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AEC2981-E33C-46D3-8622-653C666607F5}"/>
                  </a:ext>
                </a:extLst>
              </p:cNvPr>
              <p:cNvSpPr txBox="1"/>
              <p:nvPr/>
            </p:nvSpPr>
            <p:spPr>
              <a:xfrm>
                <a:off x="2188281" y="-431270"/>
                <a:ext cx="1445446" cy="32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sz="1600" b="1" dirty="0">
                    <a:solidFill>
                      <a:srgbClr val="000000"/>
                    </a:solidFill>
                  </a:rPr>
                  <a:t>DMN-</a:t>
                </a:r>
                <a:r>
                  <a:rPr lang="en-ZA" sz="1600" b="1" dirty="0" err="1">
                    <a:solidFill>
                      <a:srgbClr val="000000"/>
                    </a:solidFill>
                  </a:rPr>
                  <a:t>tre</a:t>
                </a:r>
                <a:endParaRPr lang="en-ZA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13621459-9096-45D8-AB2A-E233818E02D9}"/>
                  </a:ext>
                </a:extLst>
              </p:cNvPr>
              <p:cNvSpPr txBox="1"/>
              <p:nvPr/>
            </p:nvSpPr>
            <p:spPr>
              <a:xfrm>
                <a:off x="4057410" y="-415480"/>
                <a:ext cx="1137594" cy="323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sz="1600" b="1" dirty="0">
                    <a:solidFill>
                      <a:srgbClr val="000000"/>
                    </a:solidFill>
                  </a:rPr>
                  <a:t>Merge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CF53ADF-AB8B-41BC-A669-414D2718A6B2}"/>
                </a:ext>
              </a:extLst>
            </p:cNvPr>
            <p:cNvSpPr txBox="1"/>
            <p:nvPr/>
          </p:nvSpPr>
          <p:spPr>
            <a:xfrm>
              <a:off x="328380" y="-25425"/>
              <a:ext cx="817254" cy="276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Sputum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3304" y="296183"/>
              <a:ext cx="1120408" cy="147555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1117" y="287782"/>
              <a:ext cx="1166908" cy="149791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351970" y="3838309"/>
            <a:ext cx="3232777" cy="339520"/>
            <a:chOff x="258206" y="3838309"/>
            <a:chExt cx="3232777" cy="33952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2A5BF99-2C7D-4B70-9C56-F4F57EDAF9A0}"/>
                </a:ext>
              </a:extLst>
            </p:cNvPr>
            <p:cNvSpPr txBox="1"/>
            <p:nvPr/>
          </p:nvSpPr>
          <p:spPr>
            <a:xfrm>
              <a:off x="1532987" y="3839275"/>
              <a:ext cx="941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DMN-</a:t>
              </a:r>
              <a:r>
                <a:rPr lang="en-ZA" sz="1600" b="1" dirty="0" err="1">
                  <a:solidFill>
                    <a:srgbClr val="000000"/>
                  </a:solidFill>
                </a:rPr>
                <a:t>tre</a:t>
              </a:r>
              <a:endParaRPr lang="en-ZA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DD8B013-2172-4D35-906F-4CCC9F51CFC8}"/>
                </a:ext>
              </a:extLst>
            </p:cNvPr>
            <p:cNvSpPr txBox="1"/>
            <p:nvPr/>
          </p:nvSpPr>
          <p:spPr>
            <a:xfrm>
              <a:off x="2750175" y="3838309"/>
              <a:ext cx="740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600" b="1" dirty="0">
                  <a:solidFill>
                    <a:srgbClr val="000000"/>
                  </a:solidFill>
                </a:rPr>
                <a:t>Merge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0D1D901-5BB5-4A3B-91E8-7D93654EF074}"/>
                </a:ext>
              </a:extLst>
            </p:cNvPr>
            <p:cNvSpPr txBox="1"/>
            <p:nvPr/>
          </p:nvSpPr>
          <p:spPr>
            <a:xfrm>
              <a:off x="258206" y="3838518"/>
              <a:ext cx="1176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600" b="1" dirty="0" smtClean="0">
                  <a:solidFill>
                    <a:srgbClr val="000000"/>
                  </a:solidFill>
                </a:rPr>
                <a:t>Bio-Aerosol</a:t>
              </a:r>
              <a:endParaRPr lang="en-ZA" sz="16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96988" y="315359"/>
            <a:ext cx="7348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Visualisation</a:t>
            </a:r>
            <a:r>
              <a:rPr lang="en-US" sz="2800" b="1" dirty="0" smtClean="0"/>
              <a:t> of TB Patient Sputum &amp; </a:t>
            </a:r>
            <a:r>
              <a:rPr lang="en-US" sz="2800" b="1" dirty="0" err="1" smtClean="0"/>
              <a:t>Bioaerosol</a:t>
            </a:r>
            <a:endParaRPr lang="en-US" sz="2800" b="1" dirty="0" smtClean="0"/>
          </a:p>
          <a:p>
            <a:r>
              <a:rPr lang="en-US" sz="2800" b="1" dirty="0" smtClean="0"/>
              <a:t>on </a:t>
            </a:r>
            <a:r>
              <a:rPr lang="en-US" sz="2800" b="1" dirty="0" err="1" smtClean="0"/>
              <a:t>Microwell</a:t>
            </a:r>
            <a:r>
              <a:rPr lang="en-US" sz="2800" b="1" dirty="0" smtClean="0"/>
              <a:t> Slide</a:t>
            </a:r>
            <a:endParaRPr lang="en-US" sz="2800" b="1" dirty="0"/>
          </a:p>
        </p:txBody>
      </p:sp>
      <p:sp>
        <p:nvSpPr>
          <p:cNvPr id="28" name="Rectangle 27"/>
          <p:cNvSpPr/>
          <p:nvPr/>
        </p:nvSpPr>
        <p:spPr>
          <a:xfrm>
            <a:off x="5814247" y="6292634"/>
            <a:ext cx="3107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Sophia Gessner &amp; Ryan </a:t>
            </a:r>
            <a:r>
              <a:rPr lang="en-ZA" dirty="0"/>
              <a:t>Dinkele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05512" y="4196420"/>
            <a:ext cx="8175736" cy="1855064"/>
            <a:chOff x="245844" y="4196420"/>
            <a:chExt cx="8175736" cy="185506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C911921C-1837-466A-A829-ED20E4FCB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961" y="4197845"/>
              <a:ext cx="1221538" cy="184631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245844" y="4249239"/>
              <a:ext cx="3547286" cy="1802245"/>
              <a:chOff x="245844" y="4249239"/>
              <a:chExt cx="3468305" cy="180224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E77177FE-1217-4B98-A844-AEBD275E8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807" y="4249239"/>
                <a:ext cx="1145342" cy="1802233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738A2B70-E04C-456C-9EBC-B5E3F6A57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7326" y="4249251"/>
                <a:ext cx="1145342" cy="180223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C80912B4-BA69-4B35-9EA8-ECC7B696D9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844" y="4249251"/>
                <a:ext cx="1145342" cy="1802233"/>
              </a:xfrm>
              <a:prstGeom prst="rect">
                <a:avLst/>
              </a:prstGeom>
            </p:spPr>
          </p:pic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83963" y="4196420"/>
              <a:ext cx="1237617" cy="1830689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AD5CA5FE-C805-4F14-BEC5-725403AE2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784" y="4204944"/>
              <a:ext cx="1191589" cy="183068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9FEE2A5-A790-4535-96F2-1A988DF53639}"/>
              </a:ext>
            </a:extLst>
          </p:cNvPr>
          <p:cNvGrpSpPr/>
          <p:nvPr/>
        </p:nvGrpSpPr>
        <p:grpSpPr>
          <a:xfrm>
            <a:off x="2928098" y="5392776"/>
            <a:ext cx="2153120" cy="651380"/>
            <a:chOff x="5432016" y="4244385"/>
            <a:chExt cx="3531952" cy="66872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86A873B2-6091-4988-815F-754E29AD1AB7}"/>
                </a:ext>
              </a:extLst>
            </p:cNvPr>
            <p:cNvSpPr/>
            <p:nvPr/>
          </p:nvSpPr>
          <p:spPr>
            <a:xfrm>
              <a:off x="5432016" y="4677369"/>
              <a:ext cx="257175" cy="2357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sz="1013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7C9F1DF4-034B-4FAC-9D79-5D10D22D75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845" y="4244385"/>
              <a:ext cx="3425123" cy="4329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D98802C-806C-4BF0-A45D-41BF5DB8B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845" y="4677373"/>
              <a:ext cx="3425123" cy="23574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4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5ED08-1F72-409A-A5A3-A0165024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82533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D8BDC6-955A-4F64-8CE3-416F2A4B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Small </a:t>
            </a:r>
            <a:r>
              <a:rPr lang="en-US" dirty="0" smtClean="0"/>
              <a:t>bio-aerosol </a:t>
            </a:r>
            <a:r>
              <a:rPr lang="en-US" dirty="0"/>
              <a:t>particles (1-5 </a:t>
            </a:r>
            <a:r>
              <a:rPr lang="en-US" dirty="0" err="1"/>
              <a:t>μm</a:t>
            </a:r>
            <a:r>
              <a:rPr lang="en-US" dirty="0"/>
              <a:t> diameter) </a:t>
            </a:r>
            <a:r>
              <a:rPr lang="en-US" dirty="0" smtClean="0"/>
              <a:t>are produced in the periphery of lungs</a:t>
            </a:r>
          </a:p>
          <a:p>
            <a:r>
              <a:rPr lang="en-US" dirty="0" smtClean="0"/>
              <a:t>Collected small bio-aerosol particles represent </a:t>
            </a:r>
            <a:r>
              <a:rPr lang="en-US" dirty="0"/>
              <a:t>non-invasive </a:t>
            </a:r>
            <a:r>
              <a:rPr lang="en-US" dirty="0" smtClean="0"/>
              <a:t>“BAL”</a:t>
            </a:r>
          </a:p>
          <a:p>
            <a:r>
              <a:rPr lang="en-US" dirty="0" smtClean="0"/>
              <a:t>1950’s studies underestimated the high MTB in exhaled air because </a:t>
            </a:r>
            <a:r>
              <a:rPr lang="en-US" dirty="0"/>
              <a:t>the </a:t>
            </a:r>
            <a:r>
              <a:rPr lang="en-US" dirty="0" smtClean="0"/>
              <a:t>collection </a:t>
            </a:r>
            <a:r>
              <a:rPr lang="en-US" dirty="0"/>
              <a:t>efficiency of 1-5 micron diameter particles </a:t>
            </a:r>
            <a:r>
              <a:rPr lang="en-US" dirty="0" smtClean="0"/>
              <a:t>was exceptionally low</a:t>
            </a:r>
            <a:endParaRPr lang="en-US" dirty="0"/>
          </a:p>
          <a:p>
            <a:r>
              <a:rPr lang="en-US" dirty="0" smtClean="0"/>
              <a:t>Individual transmissible MTB organisms can now be </a:t>
            </a:r>
            <a:r>
              <a:rPr lang="en-US" dirty="0" err="1" smtClean="0"/>
              <a:t>visualised</a:t>
            </a:r>
            <a:r>
              <a:rPr lang="en-US" dirty="0" smtClean="0"/>
              <a:t> in bio-aerosols</a:t>
            </a:r>
          </a:p>
          <a:p>
            <a:r>
              <a:rPr lang="en-US" dirty="0" smtClean="0"/>
              <a:t>Diagnostic potential determined by volume of air sampled and sensitivity of detection 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Topics for Discussion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67932"/>
            <a:ext cx="7416800" cy="41910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Recent insights on TB transmission biology</a:t>
            </a:r>
          </a:p>
          <a:p>
            <a:endParaRPr lang="en-US" sz="2800" dirty="0" smtClean="0"/>
          </a:p>
          <a:p>
            <a:r>
              <a:rPr lang="en-US" sz="2800" dirty="0" smtClean="0"/>
              <a:t>Ways to identify transmission hotspots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A6A6A6"/>
                </a:solidFill>
              </a:rPr>
              <a:t>Potential for intervention and concrete applications</a:t>
            </a:r>
          </a:p>
          <a:p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smtClean="0">
                <a:solidFill>
                  <a:srgbClr val="A6A6A6"/>
                </a:solidFill>
              </a:rPr>
              <a:t>Is community infection control feasible?</a:t>
            </a:r>
          </a:p>
        </p:txBody>
      </p:sp>
    </p:spTree>
    <p:extLst>
      <p:ext uri="{BB962C8B-B14F-4D97-AF65-F5344CB8AC3E}">
        <p14:creationId xmlns:p14="http://schemas.microsoft.com/office/powerpoint/2010/main" val="16010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20426 School Rebreathded Just lines Raw Umber (2011 image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4" y="51027"/>
            <a:ext cx="7055304" cy="40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1190" name="Oval 6"/>
          <p:cNvSpPr>
            <a:spLocks noChangeArrowheads="1"/>
          </p:cNvSpPr>
          <p:nvPr/>
        </p:nvSpPr>
        <p:spPr bwMode="auto">
          <a:xfrm>
            <a:off x="4408715" y="1306286"/>
            <a:ext cx="534081" cy="548821"/>
          </a:xfrm>
          <a:prstGeom prst="ellipse">
            <a:avLst/>
          </a:prstGeom>
          <a:noFill/>
          <a:ln w="571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221191" name="Oval 7"/>
          <p:cNvSpPr>
            <a:spLocks noChangeArrowheads="1"/>
          </p:cNvSpPr>
          <p:nvPr/>
        </p:nvSpPr>
        <p:spPr bwMode="auto">
          <a:xfrm>
            <a:off x="5398634" y="2662465"/>
            <a:ext cx="534080" cy="548821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C</a:t>
            </a:r>
            <a:r>
              <a:rPr lang="en-ZA" sz="1700" b="1" baseline="-25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1192" name="Oval 8"/>
          <p:cNvSpPr>
            <a:spLocks noChangeArrowheads="1"/>
          </p:cNvSpPr>
          <p:nvPr/>
        </p:nvSpPr>
        <p:spPr bwMode="auto">
          <a:xfrm>
            <a:off x="4626429" y="2281465"/>
            <a:ext cx="534081" cy="548821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21193" name="Oval 9"/>
          <p:cNvSpPr>
            <a:spLocks noChangeArrowheads="1"/>
          </p:cNvSpPr>
          <p:nvPr/>
        </p:nvSpPr>
        <p:spPr bwMode="auto">
          <a:xfrm>
            <a:off x="3864429" y="2721429"/>
            <a:ext cx="534081" cy="548821"/>
          </a:xfrm>
          <a:prstGeom prst="ellipse">
            <a:avLst/>
          </a:prstGeom>
          <a:noFill/>
          <a:ln w="5715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1194" name="Oval 10"/>
          <p:cNvSpPr>
            <a:spLocks noChangeArrowheads="1"/>
          </p:cNvSpPr>
          <p:nvPr/>
        </p:nvSpPr>
        <p:spPr bwMode="auto">
          <a:xfrm>
            <a:off x="4463143" y="2825750"/>
            <a:ext cx="534081" cy="548821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21195" name="Oval 11"/>
          <p:cNvSpPr>
            <a:spLocks noChangeArrowheads="1"/>
          </p:cNvSpPr>
          <p:nvPr/>
        </p:nvSpPr>
        <p:spPr bwMode="auto">
          <a:xfrm>
            <a:off x="6378349" y="594179"/>
            <a:ext cx="534080" cy="548821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21206" name="Oval 22"/>
          <p:cNvSpPr>
            <a:spLocks noChangeArrowheads="1"/>
          </p:cNvSpPr>
          <p:nvPr/>
        </p:nvSpPr>
        <p:spPr bwMode="auto">
          <a:xfrm>
            <a:off x="3810000" y="322036"/>
            <a:ext cx="534081" cy="548821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C</a:t>
            </a:r>
            <a:r>
              <a:rPr lang="en-ZA" sz="1700" b="1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3810000" y="1138465"/>
            <a:ext cx="534081" cy="548821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21188" name="Oval 4"/>
          <p:cNvSpPr>
            <a:spLocks noChangeArrowheads="1"/>
          </p:cNvSpPr>
          <p:nvPr/>
        </p:nvSpPr>
        <p:spPr bwMode="auto">
          <a:xfrm>
            <a:off x="3973286" y="3206750"/>
            <a:ext cx="534081" cy="548821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pPr algn="ctr" defTabSz="326532"/>
            <a:r>
              <a:rPr lang="en-ZA" sz="17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8204" name="Group 12"/>
          <p:cNvGrpSpPr>
            <a:grpSpLocks/>
          </p:cNvGrpSpPr>
          <p:nvPr/>
        </p:nvGrpSpPr>
        <p:grpSpPr bwMode="auto">
          <a:xfrm>
            <a:off x="2562679" y="4198938"/>
            <a:ext cx="4552724" cy="2033134"/>
            <a:chOff x="2260" y="3703"/>
            <a:chExt cx="4015" cy="1793"/>
          </a:xfrm>
        </p:grpSpPr>
        <p:sp>
          <p:nvSpPr>
            <p:cNvPr id="221196" name="Rectangle 12"/>
            <p:cNvSpPr>
              <a:spLocks noChangeArrowheads="1"/>
            </p:cNvSpPr>
            <p:nvPr/>
          </p:nvSpPr>
          <p:spPr bwMode="auto">
            <a:xfrm>
              <a:off x="2260" y="3703"/>
              <a:ext cx="78" cy="1786"/>
            </a:xfrm>
            <a:prstGeom prst="rect">
              <a:avLst/>
            </a:prstGeom>
            <a:solidFill>
              <a:srgbClr val="80008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197" name="Rectangle 13"/>
            <p:cNvSpPr>
              <a:spLocks noChangeArrowheads="1"/>
            </p:cNvSpPr>
            <p:nvPr/>
          </p:nvSpPr>
          <p:spPr bwMode="auto">
            <a:xfrm>
              <a:off x="4840" y="3710"/>
              <a:ext cx="498" cy="1786"/>
            </a:xfrm>
            <a:prstGeom prst="rect">
              <a:avLst/>
            </a:prstGeom>
            <a:solidFill>
              <a:srgbClr val="333333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198" name="Rectangle 14"/>
            <p:cNvSpPr>
              <a:spLocks noChangeArrowheads="1"/>
            </p:cNvSpPr>
            <p:nvPr/>
          </p:nvSpPr>
          <p:spPr bwMode="auto">
            <a:xfrm>
              <a:off x="4065" y="3710"/>
              <a:ext cx="611" cy="178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199" name="Rectangle 15"/>
            <p:cNvSpPr>
              <a:spLocks noChangeArrowheads="1"/>
            </p:cNvSpPr>
            <p:nvPr/>
          </p:nvSpPr>
          <p:spPr bwMode="auto">
            <a:xfrm>
              <a:off x="3059" y="3706"/>
              <a:ext cx="285" cy="178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0" name="Rectangle 16"/>
            <p:cNvSpPr>
              <a:spLocks noChangeArrowheads="1"/>
            </p:cNvSpPr>
            <p:nvPr/>
          </p:nvSpPr>
          <p:spPr bwMode="auto">
            <a:xfrm>
              <a:off x="2383" y="3710"/>
              <a:ext cx="402" cy="178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1" name="Rectangle 17"/>
            <p:cNvSpPr>
              <a:spLocks noChangeArrowheads="1"/>
            </p:cNvSpPr>
            <p:nvPr/>
          </p:nvSpPr>
          <p:spPr bwMode="auto">
            <a:xfrm>
              <a:off x="2814" y="3706"/>
              <a:ext cx="168" cy="1787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2" name="Rectangle 18"/>
            <p:cNvSpPr>
              <a:spLocks noChangeArrowheads="1"/>
            </p:cNvSpPr>
            <p:nvPr/>
          </p:nvSpPr>
          <p:spPr bwMode="auto">
            <a:xfrm>
              <a:off x="3414" y="3710"/>
              <a:ext cx="579" cy="1786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3" name="Rectangle 19"/>
            <p:cNvSpPr>
              <a:spLocks noChangeArrowheads="1"/>
            </p:cNvSpPr>
            <p:nvPr/>
          </p:nvSpPr>
          <p:spPr bwMode="auto">
            <a:xfrm>
              <a:off x="2997" y="3704"/>
              <a:ext cx="30" cy="1786"/>
            </a:xfrm>
            <a:prstGeom prst="rect">
              <a:avLst/>
            </a:prstGeom>
            <a:solidFill>
              <a:srgbClr val="80008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5" name="Rectangle 21"/>
            <p:cNvSpPr>
              <a:spLocks noChangeArrowheads="1"/>
            </p:cNvSpPr>
            <p:nvPr/>
          </p:nvSpPr>
          <p:spPr bwMode="auto">
            <a:xfrm>
              <a:off x="5551" y="3709"/>
              <a:ext cx="36" cy="1786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  <p:sp>
          <p:nvSpPr>
            <p:cNvPr id="221208" name="Rectangle 24"/>
            <p:cNvSpPr>
              <a:spLocks noChangeArrowheads="1"/>
            </p:cNvSpPr>
            <p:nvPr/>
          </p:nvSpPr>
          <p:spPr bwMode="auto">
            <a:xfrm>
              <a:off x="5953" y="3707"/>
              <a:ext cx="322" cy="1787"/>
            </a:xfrm>
            <a:prstGeom prst="rect">
              <a:avLst/>
            </a:prstGeom>
            <a:solidFill>
              <a:srgbClr val="0000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26532"/>
              <a:endParaRPr lang="en-ZA" sz="1300">
                <a:latin typeface="Century Gothic" charset="0"/>
              </a:endParaRPr>
            </a:p>
          </p:txBody>
        </p:sp>
      </p:grpSp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7" y="3876902"/>
            <a:ext cx="7511143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2474232" y="4949599"/>
            <a:ext cx="26307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A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746375" y="4946197"/>
            <a:ext cx="26307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B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3106965" y="4950733"/>
            <a:ext cx="328839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C</a:t>
            </a:r>
            <a:r>
              <a:rPr lang="en-US" sz="1400" b="1" baseline="-25000"/>
              <a:t>1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3282724" y="4867956"/>
            <a:ext cx="26307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A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4065134" y="4955268"/>
            <a:ext cx="252866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E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4828268" y="4950733"/>
            <a:ext cx="24266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F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610679" y="4954135"/>
            <a:ext cx="272143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G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6175376" y="4950733"/>
            <a:ext cx="328839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C</a:t>
            </a:r>
            <a:r>
              <a:rPr lang="en-US" sz="1400" b="1" baseline="-25000"/>
              <a:t>2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6802438" y="4955268"/>
            <a:ext cx="26307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H</a:t>
            </a:r>
          </a:p>
        </p:txBody>
      </p: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3510643" y="4949599"/>
            <a:ext cx="263071" cy="2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5306" tIns="32653" rIns="65306" bIns="32653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1279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1279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/>
              <a:t>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15743" y="657641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Richardson ET et al. </a:t>
            </a:r>
            <a:r>
              <a:rPr lang="en-US" sz="1200" i="1" dirty="0" err="1" smtClean="0"/>
              <a:t>Plos</a:t>
            </a:r>
            <a:r>
              <a:rPr lang="en-US" sz="1200" i="1" dirty="0" smtClean="0"/>
              <a:t> one </a:t>
            </a:r>
            <a:r>
              <a:rPr lang="en-US" sz="1200" dirty="0" smtClean="0"/>
              <a:t>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60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74387" y="5319608"/>
            <a:ext cx="322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      House     School     Trans     Other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995" y="1549971"/>
            <a:ext cx="3989476" cy="3813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284" y="5729710"/>
            <a:ext cx="8362907" cy="9951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Figure 4 A: Volumes of rebreathed air recorded in summer months. The figure shows median, inter-quartile ranges and maximum and minimum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volumes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of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rebreathed air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from others for 28 weekdays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recorded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between November and April together with volume contributions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from households, school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attendance, transport and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various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other locations. </a:t>
            </a:r>
            <a:endParaRPr lang="en-US" sz="1600" baseline="30000" dirty="0" smtClean="0">
              <a:solidFill>
                <a:srgbClr val="000000"/>
              </a:solidFill>
              <a:latin typeface="Helvetica"/>
            </a:endParaRPr>
          </a:p>
          <a:p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Figure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4 B: Volumes of rebreathed air recorded in winter months. The figure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shows</a:t>
            </a:r>
            <a:r>
              <a:rPr lang="en-US" sz="1600" dirty="0" smtClean="0">
                <a:solidFill>
                  <a:srgbClr val="000000"/>
                </a:solidFill>
                <a:latin typeface="Helvetica"/>
              </a:rPr>
              <a:t>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volumes </a:t>
            </a:r>
            <a:r>
              <a:rPr lang="en-US" sz="1600" baseline="30000" dirty="0">
                <a:solidFill>
                  <a:srgbClr val="000000"/>
                </a:solidFill>
                <a:latin typeface="Helvetica"/>
              </a:rPr>
              <a:t>of rebreathed air from others for 63 weekdays recorded between May and </a:t>
            </a:r>
            <a:r>
              <a:rPr lang="en-US" sz="1600" baseline="30000" dirty="0" smtClean="0">
                <a:solidFill>
                  <a:srgbClr val="000000"/>
                </a:solidFill>
                <a:latin typeface="Helvetica"/>
              </a:rPr>
              <a:t>October. 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34995" y="5319290"/>
            <a:ext cx="322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      House     School     Trans     Other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77" y="0"/>
            <a:ext cx="628650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90" y="1464734"/>
            <a:ext cx="3989476" cy="38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7" y="2320234"/>
            <a:ext cx="5059106" cy="43810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2400" y="17785"/>
            <a:ext cx="6502400" cy="914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/>
              <a:t>Monitoring of Congregate Settings</a:t>
            </a:r>
            <a:endParaRPr lang="en-US" sz="32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20153" y="5215445"/>
            <a:ext cx="5481912" cy="1949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02065" y="5023956"/>
            <a:ext cx="185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Clinical cut</a:t>
            </a:r>
            <a:r>
              <a:rPr lang="en-ZA" b="1" dirty="0"/>
              <a:t>-off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49178" y="5946798"/>
            <a:ext cx="1852887" cy="4910"/>
          </a:xfrm>
          <a:prstGeom prst="line">
            <a:avLst/>
          </a:prstGeom>
          <a:ln w="482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48728" y="1976096"/>
            <a:ext cx="0" cy="3441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8717" y="1987559"/>
            <a:ext cx="1143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91938" y="2301244"/>
            <a:ext cx="38462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4934" y="1801163"/>
            <a:ext cx="704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1250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34681" y="6042322"/>
            <a:ext cx="1473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200" dirty="0"/>
              <a:t>Primary School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969262BC-9019-47A5-BDFA-3DDB08731C66}"/>
              </a:ext>
            </a:extLst>
          </p:cNvPr>
          <p:cNvCxnSpPr/>
          <p:nvPr/>
        </p:nvCxnSpPr>
        <p:spPr>
          <a:xfrm flipV="1">
            <a:off x="1254443" y="1064762"/>
            <a:ext cx="0" cy="34413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73F90A9E-9581-4AC9-A00D-ACE98478FAA3}"/>
              </a:ext>
            </a:extLst>
          </p:cNvPr>
          <p:cNvCxnSpPr/>
          <p:nvPr/>
        </p:nvCxnSpPr>
        <p:spPr>
          <a:xfrm>
            <a:off x="1154432" y="1076225"/>
            <a:ext cx="1143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B43EFC92-54EF-402F-8B4F-E1A4B59D27F4}"/>
              </a:ext>
            </a:extLst>
          </p:cNvPr>
          <p:cNvCxnSpPr/>
          <p:nvPr/>
        </p:nvCxnSpPr>
        <p:spPr>
          <a:xfrm>
            <a:off x="1197653" y="1389910"/>
            <a:ext cx="38462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9395313-3651-4995-A07D-43D66E2A1E7D}"/>
              </a:ext>
            </a:extLst>
          </p:cNvPr>
          <p:cNvSpPr txBox="1"/>
          <p:nvPr/>
        </p:nvSpPr>
        <p:spPr>
          <a:xfrm>
            <a:off x="524934" y="889829"/>
            <a:ext cx="70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3900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0B42186-8C70-4AC6-9A35-19991037B822}"/>
              </a:ext>
            </a:extLst>
          </p:cNvPr>
          <p:cNvGrpSpPr/>
          <p:nvPr/>
        </p:nvGrpSpPr>
        <p:grpSpPr>
          <a:xfrm>
            <a:off x="4751207" y="1116790"/>
            <a:ext cx="640694" cy="4885774"/>
            <a:chOff x="6846570" y="1117240"/>
            <a:chExt cx="854258" cy="4885774"/>
          </a:xfrm>
        </p:grpSpPr>
        <p:sp>
          <p:nvSpPr>
            <p:cNvPr id="34" name="Rectangle 33"/>
            <p:cNvSpPr/>
            <p:nvPr/>
          </p:nvSpPr>
          <p:spPr>
            <a:xfrm>
              <a:off x="6846570" y="5671398"/>
              <a:ext cx="854258" cy="173143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Oval 69"/>
            <p:cNvSpPr/>
            <p:nvPr/>
          </p:nvSpPr>
          <p:spPr>
            <a:xfrm>
              <a:off x="7177089" y="5390988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1" name="Oval 70"/>
            <p:cNvSpPr/>
            <p:nvPr/>
          </p:nvSpPr>
          <p:spPr>
            <a:xfrm>
              <a:off x="7184545" y="5482579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2" name="Oval 71"/>
            <p:cNvSpPr/>
            <p:nvPr/>
          </p:nvSpPr>
          <p:spPr>
            <a:xfrm>
              <a:off x="7210950" y="5488817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7" name="Oval 66"/>
            <p:cNvSpPr/>
            <p:nvPr/>
          </p:nvSpPr>
          <p:spPr>
            <a:xfrm>
              <a:off x="7167632" y="5556447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4" name="Oval 53"/>
            <p:cNvSpPr/>
            <p:nvPr/>
          </p:nvSpPr>
          <p:spPr>
            <a:xfrm>
              <a:off x="7122581" y="5799148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Oval 54"/>
            <p:cNvSpPr/>
            <p:nvPr/>
          </p:nvSpPr>
          <p:spPr>
            <a:xfrm>
              <a:off x="7147277" y="5823269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Oval 52"/>
            <p:cNvSpPr/>
            <p:nvPr/>
          </p:nvSpPr>
          <p:spPr>
            <a:xfrm>
              <a:off x="7197191" y="5842701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846570" y="5757969"/>
              <a:ext cx="854258" cy="0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047039" y="5929051"/>
              <a:ext cx="400937" cy="0"/>
            </a:xfrm>
            <a:prstGeom prst="line">
              <a:avLst/>
            </a:prstGeom>
            <a:ln w="317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986876" y="1171442"/>
              <a:ext cx="400937" cy="0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>
              <a:off x="7213929" y="1188823"/>
              <a:ext cx="27289" cy="4758425"/>
            </a:xfrm>
            <a:prstGeom prst="lin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7105302" y="5877106"/>
              <a:ext cx="271832" cy="125908"/>
              <a:chOff x="6404679" y="3695743"/>
              <a:chExt cx="271832" cy="125908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472811" y="3695743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04679" y="3695743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38745" y="3695743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477000" y="3697451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517495" y="3697355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556635" y="3696927"/>
                <a:ext cx="119876" cy="124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7258734" y="5799040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6" name="Oval 55"/>
            <p:cNvSpPr/>
            <p:nvPr/>
          </p:nvSpPr>
          <p:spPr>
            <a:xfrm>
              <a:off x="7294665" y="5779196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7" name="Oval 56"/>
            <p:cNvSpPr/>
            <p:nvPr/>
          </p:nvSpPr>
          <p:spPr>
            <a:xfrm>
              <a:off x="7139320" y="5675451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8" name="Oval 57"/>
            <p:cNvSpPr/>
            <p:nvPr/>
          </p:nvSpPr>
          <p:spPr>
            <a:xfrm>
              <a:off x="7165725" y="5681689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9" name="Oval 58"/>
            <p:cNvSpPr/>
            <p:nvPr/>
          </p:nvSpPr>
          <p:spPr>
            <a:xfrm>
              <a:off x="6900533" y="5717096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0" name="Oval 59"/>
            <p:cNvSpPr/>
            <p:nvPr/>
          </p:nvSpPr>
          <p:spPr>
            <a:xfrm>
              <a:off x="6867000" y="5715867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1" name="Oval 60"/>
            <p:cNvSpPr/>
            <p:nvPr/>
          </p:nvSpPr>
          <p:spPr>
            <a:xfrm>
              <a:off x="7466711" y="5708783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2" name="Oval 61"/>
            <p:cNvSpPr/>
            <p:nvPr/>
          </p:nvSpPr>
          <p:spPr>
            <a:xfrm>
              <a:off x="7493116" y="5715021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3" name="Oval 62"/>
            <p:cNvSpPr/>
            <p:nvPr/>
          </p:nvSpPr>
          <p:spPr>
            <a:xfrm>
              <a:off x="7526649" y="5694894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4" name="Oval 63"/>
            <p:cNvSpPr/>
            <p:nvPr/>
          </p:nvSpPr>
          <p:spPr>
            <a:xfrm>
              <a:off x="7553054" y="5701132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5" name="Oval 64"/>
            <p:cNvSpPr/>
            <p:nvPr/>
          </p:nvSpPr>
          <p:spPr>
            <a:xfrm>
              <a:off x="7201425" y="5646609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6" name="Oval 65"/>
            <p:cNvSpPr/>
            <p:nvPr/>
          </p:nvSpPr>
          <p:spPr>
            <a:xfrm>
              <a:off x="7227830" y="5652847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8" name="Oval 67"/>
            <p:cNvSpPr/>
            <p:nvPr/>
          </p:nvSpPr>
          <p:spPr>
            <a:xfrm>
              <a:off x="7274566" y="5624005"/>
              <a:ext cx="119876" cy="124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3" name="Oval 72"/>
            <p:cNvSpPr/>
            <p:nvPr/>
          </p:nvSpPr>
          <p:spPr>
            <a:xfrm>
              <a:off x="7158180" y="2188788"/>
              <a:ext cx="135130" cy="1427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05E1A59-1481-46FB-BEF7-1F9E062D82D2}"/>
                </a:ext>
              </a:extLst>
            </p:cNvPr>
            <p:cNvSpPr/>
            <p:nvPr/>
          </p:nvSpPr>
          <p:spPr>
            <a:xfrm>
              <a:off x="7168848" y="4481748"/>
              <a:ext cx="135130" cy="11600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C31404FF-90EC-4C80-9FBB-864E849CEF81}"/>
                </a:ext>
              </a:extLst>
            </p:cNvPr>
            <p:cNvSpPr/>
            <p:nvPr/>
          </p:nvSpPr>
          <p:spPr>
            <a:xfrm>
              <a:off x="7152026" y="1117240"/>
              <a:ext cx="135130" cy="1427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08108" y="4956731"/>
            <a:ext cx="893990" cy="1010170"/>
            <a:chOff x="3118757" y="4093727"/>
            <a:chExt cx="1191986" cy="1010170"/>
          </a:xfrm>
        </p:grpSpPr>
        <p:grpSp>
          <p:nvGrpSpPr>
            <p:cNvPr id="80" name="Group 79"/>
            <p:cNvGrpSpPr/>
            <p:nvPr/>
          </p:nvGrpSpPr>
          <p:grpSpPr>
            <a:xfrm>
              <a:off x="3118757" y="4093727"/>
              <a:ext cx="1191986" cy="951802"/>
              <a:chOff x="3118757" y="4093727"/>
              <a:chExt cx="1191986" cy="951802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516366" y="4099378"/>
                <a:ext cx="489857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3118757" y="4572000"/>
                <a:ext cx="1191986" cy="473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3364855" y="4854821"/>
                <a:ext cx="785325" cy="185056"/>
                <a:chOff x="6856446" y="1447801"/>
                <a:chExt cx="785325" cy="185056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6856446" y="1447801"/>
                  <a:ext cx="785325" cy="185056"/>
                </a:xfrm>
                <a:prstGeom prst="rect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6856446" y="1567541"/>
                  <a:ext cx="785325" cy="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7021286" y="1632857"/>
                  <a:ext cx="489857" cy="0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7" name="Straight Connector 96"/>
              <p:cNvCxnSpPr/>
              <p:nvPr/>
            </p:nvCxnSpPr>
            <p:spPr>
              <a:xfrm>
                <a:off x="3747408" y="4093727"/>
                <a:ext cx="0" cy="761094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Oval 80"/>
            <p:cNvSpPr/>
            <p:nvPr/>
          </p:nvSpPr>
          <p:spPr>
            <a:xfrm>
              <a:off x="3673712" y="4351334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2" name="Oval 81"/>
            <p:cNvSpPr/>
            <p:nvPr/>
          </p:nvSpPr>
          <p:spPr>
            <a:xfrm>
              <a:off x="3671392" y="4545937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3" name="Oval 82"/>
            <p:cNvSpPr/>
            <p:nvPr/>
          </p:nvSpPr>
          <p:spPr>
            <a:xfrm>
              <a:off x="3711768" y="4584792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4" name="Oval 83"/>
            <p:cNvSpPr/>
            <p:nvPr/>
          </p:nvSpPr>
          <p:spPr>
            <a:xfrm>
              <a:off x="3738957" y="4794026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5" name="Oval 84"/>
            <p:cNvSpPr/>
            <p:nvPr/>
          </p:nvSpPr>
          <p:spPr>
            <a:xfrm>
              <a:off x="3677986" y="4696473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6" name="Oval 85"/>
            <p:cNvSpPr/>
            <p:nvPr/>
          </p:nvSpPr>
          <p:spPr>
            <a:xfrm>
              <a:off x="3644203" y="4776998"/>
              <a:ext cx="135130" cy="142723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439829" y="4911969"/>
              <a:ext cx="615157" cy="191928"/>
              <a:chOff x="6429811" y="4552948"/>
              <a:chExt cx="615157" cy="191928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6429811" y="4601012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6543145" y="4587076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643368" y="4552948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796504" y="4598553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9838" y="4602153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701750" y="4557710"/>
                <a:ext cx="135130" cy="142723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979710" y="1405010"/>
            <a:ext cx="1943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air volume filtration &amp; </a:t>
            </a:r>
            <a:r>
              <a:rPr lang="en-US" b="1" dirty="0" err="1" smtClean="0"/>
              <a:t>ddPCR</a:t>
            </a:r>
            <a:r>
              <a:rPr lang="en-US" b="1" dirty="0" smtClean="0"/>
              <a:t> RD9 copy number </a:t>
            </a:r>
          </a:p>
        </p:txBody>
      </p:sp>
      <p:sp>
        <p:nvSpPr>
          <p:cNvPr id="7" name="Rectangle 6"/>
          <p:cNvSpPr/>
          <p:nvPr/>
        </p:nvSpPr>
        <p:spPr>
          <a:xfrm>
            <a:off x="6926876" y="1408900"/>
            <a:ext cx="1995848" cy="33576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76" y="2301244"/>
            <a:ext cx="1995848" cy="24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5ED08-1F72-409A-A5A3-A0165024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82533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D8BDC6-955A-4F64-8CE3-416F2A4B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tracer gas levels are measure of per person ventilation and volume of air exchanged  </a:t>
            </a:r>
            <a:endParaRPr lang="en-US" dirty="0"/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levels can be used to monitor single environment or potential exposure of individual trans locating through multiple environments defining the socio-environmental component of TB transmission</a:t>
            </a:r>
          </a:p>
          <a:p>
            <a:r>
              <a:rPr lang="en-US" dirty="0" smtClean="0"/>
              <a:t>Volume of air exchanged between individuals can be estimated in multiple congregate settings</a:t>
            </a:r>
          </a:p>
          <a:p>
            <a:r>
              <a:rPr lang="en-US" dirty="0" smtClean="0"/>
              <a:t>Large volume sampling congregate setting monitoring for MTB DNA may identify transmission settings</a:t>
            </a:r>
          </a:p>
          <a:p>
            <a:r>
              <a:rPr lang="en-US" dirty="0" smtClean="0"/>
              <a:t>Environmental surface swabbing for MTB DNA may retrospectively identify transmission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Topics for Discussion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67932"/>
            <a:ext cx="7416800" cy="41910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Recent insights on TB transmission biology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A6A6A6"/>
                </a:solidFill>
              </a:rPr>
              <a:t>Ways to identify transmission hotspots</a:t>
            </a:r>
          </a:p>
          <a:p>
            <a:endParaRPr lang="en-US" sz="2800" dirty="0" smtClean="0"/>
          </a:p>
          <a:p>
            <a:r>
              <a:rPr lang="en-US" sz="2800" dirty="0" smtClean="0"/>
              <a:t>Potential for intervention and concrete applications</a:t>
            </a:r>
          </a:p>
          <a:p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smtClean="0">
                <a:solidFill>
                  <a:srgbClr val="A6A6A6"/>
                </a:solidFill>
              </a:rPr>
              <a:t>Is community infection control feasible?</a:t>
            </a:r>
          </a:p>
        </p:txBody>
      </p:sp>
    </p:spTree>
    <p:extLst>
      <p:ext uri="{BB962C8B-B14F-4D97-AF65-F5344CB8AC3E}">
        <p14:creationId xmlns:p14="http://schemas.microsoft.com/office/powerpoint/2010/main" val="136380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18271" r="14074" b="22525"/>
          <a:stretch/>
        </p:blipFill>
        <p:spPr>
          <a:xfrm>
            <a:off x="841554" y="1316727"/>
            <a:ext cx="7765235" cy="4757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25" y="9210691"/>
            <a:ext cx="46877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Dowdy et al, </a:t>
            </a:r>
            <a:r>
              <a:rPr lang="en-US" i="1" dirty="0" smtClean="0"/>
              <a:t>AJRCCM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8825" y="9363091"/>
            <a:ext cx="46877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Dowdy et al, </a:t>
            </a:r>
            <a:r>
              <a:rPr lang="en-US" i="1" dirty="0" smtClean="0"/>
              <a:t>AJRCCM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1225" y="9515491"/>
            <a:ext cx="46877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Dowdy et al, </a:t>
            </a:r>
            <a:r>
              <a:rPr lang="en-US" i="1" dirty="0" smtClean="0"/>
              <a:t>AJRCCM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625" y="9667891"/>
            <a:ext cx="46877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Dowdy et al, </a:t>
            </a:r>
            <a:r>
              <a:rPr lang="en-US" i="1" dirty="0" smtClean="0"/>
              <a:t>AJRCCM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3335" y="6275401"/>
            <a:ext cx="27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Dowdy et al, </a:t>
            </a:r>
            <a:r>
              <a:rPr lang="en-US" i="1" dirty="0"/>
              <a:t>AJRCCM</a:t>
            </a:r>
            <a:r>
              <a:rPr lang="en-US" dirty="0"/>
              <a:t>,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554" y="374247"/>
            <a:ext cx="7713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Model of Progression of TB Infection to TB Disease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43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823516"/>
              </p:ext>
            </p:extLst>
          </p:nvPr>
        </p:nvGraphicFramePr>
        <p:xfrm>
          <a:off x="220133" y="186267"/>
          <a:ext cx="8788400" cy="648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277001" y="3582623"/>
            <a:ext cx="1761067" cy="0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9521" y="2547409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Sputum &amp; </a:t>
            </a:r>
            <a:r>
              <a:rPr lang="en-US" sz="1200" dirty="0" err="1" smtClean="0"/>
              <a:t>brochoscopic</a:t>
            </a:r>
            <a:r>
              <a:rPr lang="en-US" sz="1200" dirty="0" smtClean="0"/>
              <a:t> investigations</a:t>
            </a:r>
          </a:p>
          <a:p>
            <a:pPr algn="ctr"/>
            <a:r>
              <a:rPr lang="en-US" sz="1200" b="1" dirty="0" smtClean="0"/>
              <a:t>Laboratory confirmed TB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3934" y="3820054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Active case finding</a:t>
            </a:r>
          </a:p>
          <a:p>
            <a:pPr algn="ctr"/>
            <a:r>
              <a:rPr lang="en-US" sz="1200" b="1" dirty="0" smtClean="0"/>
              <a:t>Clinically defined TB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65685" y="5129193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Infectious pool includes clinical and non-clinically sick individuals</a:t>
            </a:r>
          </a:p>
          <a:p>
            <a:pPr algn="ctr"/>
            <a:r>
              <a:rPr lang="en-US" sz="1200" b="1" dirty="0" smtClean="0"/>
              <a:t>Potentially Infectious TB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1245" y="3196208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TB unconfirmed by diagnostic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043027" y="4513052"/>
            <a:ext cx="353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Spectrum of infectiousness defined by sensitive assay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65541" y="2369523"/>
            <a:ext cx="1008600" cy="0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49995" y="2020872"/>
            <a:ext cx="1053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BAL adds 60%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79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Topics for Discussion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67932"/>
            <a:ext cx="7416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Recent insights on TB transmission biology</a:t>
            </a:r>
          </a:p>
          <a:p>
            <a:endParaRPr lang="en-US" sz="2800" dirty="0" smtClean="0"/>
          </a:p>
          <a:p>
            <a:r>
              <a:rPr lang="en-US" sz="2800" dirty="0" smtClean="0"/>
              <a:t>Ways to identify transmission hotspots</a:t>
            </a:r>
          </a:p>
          <a:p>
            <a:endParaRPr lang="en-US" sz="2800" dirty="0" smtClean="0"/>
          </a:p>
          <a:p>
            <a:r>
              <a:rPr lang="en-US" sz="2800" dirty="0" smtClean="0"/>
              <a:t>Potential for intervention and concrete applications</a:t>
            </a:r>
          </a:p>
          <a:p>
            <a:endParaRPr lang="en-US" sz="2800" dirty="0" smtClean="0"/>
          </a:p>
          <a:p>
            <a:r>
              <a:rPr lang="en-US" sz="2800" dirty="0" smtClean="0"/>
              <a:t>Is community infection control feasible?</a:t>
            </a:r>
          </a:p>
        </p:txBody>
      </p:sp>
    </p:spTree>
    <p:extLst>
      <p:ext uri="{BB962C8B-B14F-4D97-AF65-F5344CB8AC3E}">
        <p14:creationId xmlns:p14="http://schemas.microsoft.com/office/powerpoint/2010/main" val="16091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Heterogeneity Model of TB Transmission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558196"/>
              </p:ext>
            </p:extLst>
          </p:nvPr>
        </p:nvGraphicFramePr>
        <p:xfrm>
          <a:off x="457199" y="1684866"/>
          <a:ext cx="8263468" cy="4461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534"/>
                <a:gridCol w="1879600"/>
                <a:gridCol w="2048934"/>
                <a:gridCol w="2184400"/>
              </a:tblGrid>
              <a:tr h="1036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Socio-economic</a:t>
                      </a:r>
                    </a:p>
                    <a:p>
                      <a:pPr algn="ctr"/>
                      <a:r>
                        <a:rPr lang="en-US" sz="2000" dirty="0" smtClean="0"/>
                        <a:t>volume of air exchange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Community</a:t>
                      </a:r>
                    </a:p>
                    <a:p>
                      <a:pPr algn="ctr"/>
                      <a:r>
                        <a:rPr lang="en-US" sz="2000" dirty="0" smtClean="0"/>
                        <a:t>TB type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Transmission</a:t>
                      </a:r>
                    </a:p>
                    <a:p>
                      <a:pPr algn="ctr"/>
                      <a:r>
                        <a:rPr lang="en-US" sz="2000" smtClean="0"/>
                        <a:t>sources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Required control  strategy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36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&gt;1000 L/day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Hyper-endemic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High, medium and low infectivity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Target reduction of  air exchange</a:t>
                      </a:r>
                    </a:p>
                    <a:p>
                      <a:pPr algn="ctr"/>
                      <a:r>
                        <a:rPr lang="en-US" sz="2000" dirty="0" smtClean="0"/>
                        <a:t>CO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 &lt;1000 ppm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1149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Medium </a:t>
                      </a:r>
                      <a:r>
                        <a:rPr lang="en-US" sz="2000" smtClean="0"/>
                        <a:t>100-300L/day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Endemic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High and medium infectivity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Decrease prevalence by active non-sputum case finding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369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Low 10-50 L/day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Sporadic</a:t>
                      </a:r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Super spreaders</a:t>
                      </a:r>
                      <a:endParaRPr lang="en-US" sz="2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Rapid identification of point source case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26809" y="6552962"/>
            <a:ext cx="4547977" cy="307777"/>
          </a:xfrm>
          <a:prstGeom prst="rect">
            <a:avLst/>
          </a:prstGeom>
          <a:noFill/>
        </p:spPr>
        <p:txBody>
          <a:bodyPr wrap="none" rtlCol="0" anchor="b" anchorCtr="1">
            <a:spAutoFit/>
          </a:bodyPr>
          <a:lstStyle/>
          <a:p>
            <a:r>
              <a:rPr lang="en-US" sz="1400" dirty="0" err="1" smtClean="0"/>
              <a:t>Issarow</a:t>
            </a:r>
            <a:r>
              <a:rPr lang="en-US" sz="1400" dirty="0" smtClean="0"/>
              <a:t> et al,  Royal Society Open Science; 2018</a:t>
            </a:r>
            <a:r>
              <a:rPr lang="en-US" sz="1400" dirty="0"/>
              <a:t>; 5: 170726</a:t>
            </a:r>
          </a:p>
        </p:txBody>
      </p:sp>
    </p:spTree>
    <p:extLst>
      <p:ext uri="{BB962C8B-B14F-4D97-AF65-F5344CB8AC3E}">
        <p14:creationId xmlns:p14="http://schemas.microsoft.com/office/powerpoint/2010/main" val="21332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Topics for Discussion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866" y="1667932"/>
            <a:ext cx="7416800" cy="41910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A6A6A6"/>
                </a:solidFill>
              </a:rPr>
              <a:t>Recent insights on TB transmission biology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A6A6A6"/>
                </a:solidFill>
              </a:rPr>
              <a:t>Ways to identify transmission hotspots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Potential for intervention and concrete applications</a:t>
            </a:r>
          </a:p>
          <a:p>
            <a:endParaRPr lang="en-US" sz="2800" dirty="0" smtClean="0">
              <a:solidFill>
                <a:srgbClr val="A6A6A6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Is community infection control feasible?</a:t>
            </a:r>
          </a:p>
        </p:txBody>
      </p:sp>
    </p:spTree>
    <p:extLst>
      <p:ext uri="{BB962C8B-B14F-4D97-AF65-F5344CB8AC3E}">
        <p14:creationId xmlns:p14="http://schemas.microsoft.com/office/powerpoint/2010/main" val="1197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98400" y="6620719"/>
            <a:ext cx="3530783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aseline="30000" dirty="0" err="1"/>
              <a:t>Hermans</a:t>
            </a:r>
            <a:r>
              <a:rPr lang="en-US" sz="1200" baseline="30000" dirty="0"/>
              <a:t> S, </a:t>
            </a:r>
            <a:r>
              <a:rPr lang="en-US" sz="1200" baseline="30000" dirty="0" smtClean="0"/>
              <a:t>et al  . </a:t>
            </a:r>
            <a:r>
              <a:rPr lang="en-US" sz="1200" i="1" baseline="30000" dirty="0" err="1"/>
              <a:t>PLoS</a:t>
            </a:r>
            <a:r>
              <a:rPr lang="en-US" sz="1200" i="1" baseline="30000" dirty="0"/>
              <a:t> ONE </a:t>
            </a:r>
            <a:r>
              <a:rPr lang="en-US" sz="1200" baseline="30000" dirty="0" smtClean="0"/>
              <a:t>2015;10</a:t>
            </a:r>
            <a:r>
              <a:rPr lang="en-US" sz="1200" baseline="30000" dirty="0"/>
              <a:t>(8): </a:t>
            </a:r>
            <a:r>
              <a:rPr lang="en-US" sz="1400" baseline="30000" dirty="0"/>
              <a:t>e0135179</a:t>
            </a:r>
            <a:r>
              <a:rPr lang="en-US" sz="1200" baseline="30000" dirty="0" smtClean="0"/>
              <a:t>.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17546" y="159435"/>
            <a:ext cx="7850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 smtClean="0"/>
              <a:t>Tuberculosis </a:t>
            </a:r>
            <a:r>
              <a:rPr lang="en-US" sz="3600" b="1" baseline="30000" dirty="0"/>
              <a:t>Epidemiology </a:t>
            </a:r>
            <a:r>
              <a:rPr lang="en-US" sz="3600" b="1" baseline="30000" dirty="0" smtClean="0"/>
              <a:t>in</a:t>
            </a:r>
            <a:r>
              <a:rPr lang="en-US" sz="3600" b="1" dirty="0" smtClean="0"/>
              <a:t> </a:t>
            </a:r>
            <a:r>
              <a:rPr lang="en-US" sz="3600" b="1" baseline="30000" dirty="0" smtClean="0"/>
              <a:t>the </a:t>
            </a:r>
            <a:r>
              <a:rPr lang="en-US" sz="3600" b="1" baseline="30000" dirty="0"/>
              <a:t>Northern and Southern </a:t>
            </a:r>
            <a:r>
              <a:rPr lang="en-US" sz="3600" b="1" baseline="30000" dirty="0" smtClean="0"/>
              <a:t>Hemispheres</a:t>
            </a:r>
            <a:endParaRPr lang="en-US" sz="36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02351" y="1303867"/>
            <a:ext cx="6940981" cy="5032443"/>
            <a:chOff x="189645" y="1157322"/>
            <a:chExt cx="5483022" cy="46073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645" y="1157322"/>
              <a:ext cx="5483022" cy="460731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302677" y="1227667"/>
              <a:ext cx="0" cy="447040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262830" y="1645732"/>
            <a:ext cx="2629037" cy="3231068"/>
            <a:chOff x="4262830" y="1645732"/>
            <a:chExt cx="2629037" cy="323106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410199" y="3996267"/>
              <a:ext cx="1481668" cy="88053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Brace 18"/>
            <p:cNvSpPr/>
            <p:nvPr/>
          </p:nvSpPr>
          <p:spPr>
            <a:xfrm rot="5400000" flipH="1">
              <a:off x="4788485" y="1940104"/>
              <a:ext cx="264868" cy="130744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2830" y="1645732"/>
              <a:ext cx="1306067" cy="73866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MMR program</a:t>
              </a:r>
            </a:p>
            <a:p>
              <a:pPr algn="ctr"/>
              <a:r>
                <a:rPr lang="en-US" sz="1400" b="1" dirty="0" smtClean="0"/>
                <a:t>2.6 million CXR</a:t>
              </a:r>
            </a:p>
            <a:p>
              <a:pPr algn="ctr"/>
              <a:r>
                <a:rPr lang="en-US" sz="1400" b="1" dirty="0" smtClean="0"/>
                <a:t>13.4% pa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393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091AB0-A560-45C8-BE9D-62AE865B6C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737" y="145120"/>
            <a:ext cx="8229600" cy="915978"/>
          </a:xfrm>
        </p:spPr>
        <p:txBody>
          <a:bodyPr>
            <a:normAutofit/>
          </a:bodyPr>
          <a:lstStyle/>
          <a:p>
            <a:pPr algn="l"/>
            <a:r>
              <a:rPr lang="en-ZA" sz="3200" b="1" dirty="0"/>
              <a:t>Acknowledgements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544397-785C-4BCA-9497-0D9EEB091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28" y="5728262"/>
            <a:ext cx="1332020" cy="900000"/>
          </a:xfrm>
          <a:prstGeom prst="rect">
            <a:avLst/>
          </a:prstGeom>
        </p:spPr>
      </p:pic>
      <p:pic>
        <p:nvPicPr>
          <p:cNvPr id="2050" name="Picture 2" descr="https://www.cs.stanford.edu/~amirz/index_files/stanford_logo2.jpg">
            <a:extLst>
              <a:ext uri="{FF2B5EF4-FFF2-40B4-BE49-F238E27FC236}">
                <a16:creationId xmlns="" xmlns:a16="http://schemas.microsoft.com/office/drawing/2014/main" id="{A14D4B30-4043-4DFB-B517-52F6169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23" y="5641287"/>
            <a:ext cx="1307475" cy="10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D14BCED-59F0-49D5-A066-F751DD75A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9" t="34884" r="5132" b="36753"/>
          <a:stretch/>
        </p:blipFill>
        <p:spPr>
          <a:xfrm>
            <a:off x="616010" y="3647761"/>
            <a:ext cx="3724149" cy="1572932"/>
          </a:xfrm>
          <a:prstGeom prst="roundRect">
            <a:avLst/>
          </a:prstGeom>
        </p:spPr>
      </p:pic>
      <p:pic>
        <p:nvPicPr>
          <p:cNvPr id="5" name="Picture 2" descr="Image result for desmond tutu foundation">
            <a:extLst>
              <a:ext uri="{FF2B5EF4-FFF2-40B4-BE49-F238E27FC236}">
                <a16:creationId xmlns="" xmlns:a16="http://schemas.microsoft.com/office/drawing/2014/main" id="{91788182-A640-462B-BCE4-37C704952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41" y="5554312"/>
            <a:ext cx="1233406" cy="1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431" y="3562486"/>
            <a:ext cx="2996737" cy="172888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3737" y="1304380"/>
            <a:ext cx="334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</a:t>
            </a:r>
            <a:r>
              <a:rPr lang="en-US" sz="2000" b="1" dirty="0"/>
              <a:t>esmond Tutu HIV Centre</a:t>
            </a:r>
          </a:p>
          <a:p>
            <a:r>
              <a:rPr lang="en-US" dirty="0" smtClean="0"/>
              <a:t>Carl </a:t>
            </a:r>
            <a:r>
              <a:rPr lang="en-US" dirty="0"/>
              <a:t>Morrow</a:t>
            </a:r>
          </a:p>
          <a:p>
            <a:r>
              <a:rPr lang="en-US" dirty="0" err="1"/>
              <a:t>Melitta</a:t>
            </a:r>
            <a:r>
              <a:rPr lang="en-US" dirty="0"/>
              <a:t> </a:t>
            </a:r>
            <a:r>
              <a:rPr lang="en-US" dirty="0" err="1" smtClean="0"/>
              <a:t>Gqada</a:t>
            </a:r>
            <a:endParaRPr lang="en-US" dirty="0" smtClean="0"/>
          </a:p>
          <a:p>
            <a:r>
              <a:rPr lang="en-US" dirty="0" err="1" smtClean="0"/>
              <a:t>Keren</a:t>
            </a:r>
            <a:r>
              <a:rPr lang="en-US" dirty="0" smtClean="0"/>
              <a:t> </a:t>
            </a:r>
            <a:r>
              <a:rPr lang="en-US" dirty="0" err="1"/>
              <a:t>Middelkoop</a:t>
            </a:r>
            <a:endParaRPr lang="en-US" dirty="0"/>
          </a:p>
          <a:p>
            <a:r>
              <a:rPr lang="en-US" dirty="0" err="1" smtClean="0"/>
              <a:t>Juane</a:t>
            </a:r>
            <a:r>
              <a:rPr lang="en-US" dirty="0" smtClean="0"/>
              <a:t> </a:t>
            </a:r>
            <a:r>
              <a:rPr lang="en-US" dirty="0" err="1" smtClean="0"/>
              <a:t>Leukes</a:t>
            </a:r>
            <a:endParaRPr lang="en-US" dirty="0" smtClean="0"/>
          </a:p>
          <a:p>
            <a:r>
              <a:rPr lang="en-ZA" dirty="0" smtClean="0"/>
              <a:t>Kedebone Oliver</a:t>
            </a:r>
            <a:endParaRPr lang="en-US" dirty="0"/>
          </a:p>
          <a:p>
            <a:endParaRPr lang="en-ZA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436684" y="1272902"/>
            <a:ext cx="225028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/>
              <a:t>Stanford University</a:t>
            </a:r>
          </a:p>
          <a:p>
            <a:r>
              <a:rPr lang="en-ZA" dirty="0" smtClean="0"/>
              <a:t>Carolyn </a:t>
            </a:r>
            <a:r>
              <a:rPr lang="en-ZA" dirty="0"/>
              <a:t>Bertozzi</a:t>
            </a:r>
          </a:p>
          <a:p>
            <a:r>
              <a:rPr lang="en-ZA" dirty="0"/>
              <a:t>Mireille </a:t>
            </a:r>
            <a:r>
              <a:rPr lang="en-ZA" dirty="0" smtClean="0"/>
              <a:t>Kamariza</a:t>
            </a:r>
          </a:p>
          <a:p>
            <a:r>
              <a:rPr lang="en-ZA" dirty="0" smtClean="0"/>
              <a:t>Jason Andrews</a:t>
            </a:r>
            <a:endParaRPr lang="en-ZA" dirty="0"/>
          </a:p>
        </p:txBody>
      </p:sp>
      <p:sp>
        <p:nvSpPr>
          <p:cNvPr id="19" name="TextBox 18"/>
          <p:cNvSpPr txBox="1"/>
          <p:nvPr/>
        </p:nvSpPr>
        <p:spPr>
          <a:xfrm>
            <a:off x="3744228" y="1289781"/>
            <a:ext cx="207883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/>
              <a:t>UCT Microbiology</a:t>
            </a:r>
          </a:p>
          <a:p>
            <a:r>
              <a:rPr lang="en-ZA" dirty="0"/>
              <a:t>Digby Warner</a:t>
            </a:r>
          </a:p>
          <a:p>
            <a:r>
              <a:rPr lang="en-ZA" dirty="0"/>
              <a:t>Valerie </a:t>
            </a:r>
            <a:r>
              <a:rPr lang="en-ZA" dirty="0" smtClean="0"/>
              <a:t>Mizrahi</a:t>
            </a:r>
            <a:endParaRPr lang="en-ZA" dirty="0"/>
          </a:p>
          <a:p>
            <a:r>
              <a:rPr lang="en-ZA" dirty="0"/>
              <a:t>Sophia Gessner</a:t>
            </a:r>
          </a:p>
          <a:p>
            <a:r>
              <a:rPr lang="en-ZA" dirty="0"/>
              <a:t>Ryan </a:t>
            </a:r>
            <a:r>
              <a:rPr lang="en-ZA" dirty="0" smtClean="0"/>
              <a:t>Dinkele</a:t>
            </a:r>
          </a:p>
          <a:p>
            <a:r>
              <a:rPr lang="en-ZA" dirty="0" smtClean="0"/>
              <a:t>Tim de Wet</a:t>
            </a:r>
          </a:p>
          <a:p>
            <a:r>
              <a:rPr lang="en-ZA" dirty="0" smtClean="0"/>
              <a:t>Anastasia Koch</a:t>
            </a:r>
            <a:endParaRPr lang="en-ZA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8874" y="5554311"/>
            <a:ext cx="1149116" cy="1164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2049" y="2447251"/>
            <a:ext cx="15613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/>
              <a:t>Zeteo inc</a:t>
            </a:r>
          </a:p>
          <a:p>
            <a:r>
              <a:rPr lang="en-ZA" dirty="0" smtClean="0"/>
              <a:t>Wayne Bryden</a:t>
            </a:r>
          </a:p>
          <a:p>
            <a:r>
              <a:rPr lang="en-ZA" dirty="0" smtClean="0"/>
              <a:t>Chuck Call</a:t>
            </a:r>
            <a:endParaRPr lang="en-ZA" dirty="0"/>
          </a:p>
          <a:p>
            <a:r>
              <a:rPr lang="en-ZA" dirty="0" smtClean="0"/>
              <a:t>David Silcott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435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94"/>
            <a:ext cx="9144000" cy="6871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87554" y="6082270"/>
            <a:ext cx="6861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</a:rPr>
              <a:t>Violent expiratory events: on coughing and </a:t>
            </a:r>
            <a:r>
              <a:rPr lang="en-US" dirty="0" smtClean="0">
                <a:solidFill>
                  <a:srgbClr val="F2F2F2"/>
                </a:solidFill>
              </a:rPr>
              <a:t>sneezing. </a:t>
            </a:r>
          </a:p>
          <a:p>
            <a:pPr algn="ctr"/>
            <a:r>
              <a:rPr lang="en-US" dirty="0" err="1" smtClean="0">
                <a:solidFill>
                  <a:srgbClr val="F2F2F2"/>
                </a:solidFill>
              </a:rPr>
              <a:t>Bourouiba</a:t>
            </a:r>
            <a:r>
              <a:rPr lang="en-US" dirty="0" smtClean="0">
                <a:solidFill>
                  <a:srgbClr val="F2F2F2"/>
                </a:solidFill>
              </a:rPr>
              <a:t> L </a:t>
            </a:r>
            <a:r>
              <a:rPr lang="en-US" i="1" dirty="0" smtClean="0">
                <a:solidFill>
                  <a:srgbClr val="F2F2F2"/>
                </a:solidFill>
              </a:rPr>
              <a:t>et al. </a:t>
            </a:r>
            <a:r>
              <a:rPr lang="pt-BR" i="1" dirty="0" smtClean="0">
                <a:solidFill>
                  <a:srgbClr val="F2F2F2"/>
                </a:solidFill>
              </a:rPr>
              <a:t> J </a:t>
            </a:r>
            <a:r>
              <a:rPr lang="pt-BR" i="1" dirty="0" err="1" smtClean="0">
                <a:solidFill>
                  <a:srgbClr val="F2F2F2"/>
                </a:solidFill>
              </a:rPr>
              <a:t>Fluid</a:t>
            </a:r>
            <a:r>
              <a:rPr lang="pt-BR" i="1" dirty="0" smtClean="0">
                <a:solidFill>
                  <a:srgbClr val="F2F2F2"/>
                </a:solidFill>
              </a:rPr>
              <a:t> </a:t>
            </a:r>
            <a:r>
              <a:rPr lang="pt-BR" i="1" dirty="0" err="1">
                <a:solidFill>
                  <a:srgbClr val="F2F2F2"/>
                </a:solidFill>
              </a:rPr>
              <a:t>Mech</a:t>
            </a:r>
            <a:r>
              <a:rPr lang="pt-BR" dirty="0">
                <a:solidFill>
                  <a:srgbClr val="F2F2F2"/>
                </a:solidFill>
              </a:rPr>
              <a:t>. (2014), vol. 745, pp. 537–563.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565" y="185985"/>
            <a:ext cx="6846603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2F2F2"/>
                </a:solidFill>
              </a:rPr>
              <a:t>Image of trajectories </a:t>
            </a:r>
            <a:r>
              <a:rPr lang="en-US" sz="2800" dirty="0">
                <a:solidFill>
                  <a:srgbClr val="F2F2F2"/>
                </a:solidFill>
              </a:rPr>
              <a:t>of </a:t>
            </a:r>
            <a:r>
              <a:rPr lang="en-US" sz="2800" dirty="0" smtClean="0">
                <a:solidFill>
                  <a:srgbClr val="F2F2F2"/>
                </a:solidFill>
              </a:rPr>
              <a:t>cough particles</a:t>
            </a:r>
            <a:endParaRPr lang="en-US" sz="28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399" y="158002"/>
            <a:ext cx="83989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Mechanisms of Respiratory Particle Production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09599" y="6013842"/>
            <a:ext cx="8195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Wei, </a:t>
            </a:r>
            <a:r>
              <a:rPr lang="en-US" dirty="0" err="1"/>
              <a:t>Jianjian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dirty="0" smtClean="0"/>
              <a:t>Airborne </a:t>
            </a:r>
            <a:r>
              <a:rPr lang="en-US" dirty="0"/>
              <a:t>spread of infectious agents in the indoor </a:t>
            </a:r>
            <a:r>
              <a:rPr lang="en-US" dirty="0" smtClean="0"/>
              <a:t>environment. </a:t>
            </a:r>
            <a:r>
              <a:rPr lang="en-US" i="1" dirty="0" smtClean="0"/>
              <a:t>American </a:t>
            </a:r>
            <a:r>
              <a:rPr lang="en-US" i="1" dirty="0"/>
              <a:t>Journal of Infection Control </a:t>
            </a:r>
            <a:r>
              <a:rPr lang="en-US" dirty="0" smtClean="0"/>
              <a:t>2016: </a:t>
            </a:r>
            <a:r>
              <a:rPr lang="en-US" dirty="0"/>
              <a:t>44 </a:t>
            </a:r>
            <a:r>
              <a:rPr lang="en-US" dirty="0" smtClean="0"/>
              <a:t>(9); S102 </a:t>
            </a:r>
            <a:r>
              <a:rPr lang="en-US" dirty="0"/>
              <a:t>- S108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13" y="1168396"/>
            <a:ext cx="7233322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1199" y="6194734"/>
            <a:ext cx="830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Patton, J.S.; Byron, P.R. Inhaling medicines: Delivering drugs to the body </a:t>
            </a:r>
            <a:r>
              <a:rPr lang="en-US" dirty="0" smtClean="0"/>
              <a:t>through </a:t>
            </a:r>
            <a:r>
              <a:rPr lang="en-US" dirty="0"/>
              <a:t>the lungs. </a:t>
            </a:r>
            <a:r>
              <a:rPr lang="en-US" i="1" dirty="0" smtClean="0"/>
              <a:t>Nat</a:t>
            </a:r>
            <a:r>
              <a:rPr lang="en-US" i="1" dirty="0"/>
              <a:t>. Rev. Drug </a:t>
            </a:r>
            <a:r>
              <a:rPr lang="en-US" i="1" dirty="0" err="1"/>
              <a:t>Discov</a:t>
            </a:r>
            <a:r>
              <a:rPr lang="en-US" dirty="0"/>
              <a:t>. </a:t>
            </a:r>
            <a:r>
              <a:rPr lang="en-US" b="1" dirty="0"/>
              <a:t>2007</a:t>
            </a:r>
            <a:r>
              <a:rPr lang="en-US" dirty="0"/>
              <a:t>, 6, 67–74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" y="1394908"/>
            <a:ext cx="7332133" cy="4570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199" y="486545"/>
            <a:ext cx="5815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Particle Size and Lung Deposition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31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199" y="448157"/>
            <a:ext cx="6569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MTB in Bio-Aerosols from TB Patients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09764"/>
              </p:ext>
            </p:extLst>
          </p:nvPr>
        </p:nvGraphicFramePr>
        <p:xfrm>
          <a:off x="965198" y="1397000"/>
          <a:ext cx="760306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767"/>
                <a:gridCol w="1485902"/>
                <a:gridCol w="2315632"/>
                <a:gridCol w="19007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Detection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positive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Riley 1950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2-3 months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Guinea pig infection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Fennelly</a:t>
                      </a:r>
                      <a:r>
                        <a:rPr lang="en-US" dirty="0" smtClean="0"/>
                        <a:t> 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MTB 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27,7%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Patterson 2017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minutes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MTB 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volume</a:t>
                      </a:r>
                      <a:r>
                        <a:rPr lang="en-US" dirty="0" smtClean="0"/>
                        <a:t> 2018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minutes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DMN-</a:t>
                      </a:r>
                      <a:r>
                        <a:rPr lang="en-US" dirty="0" err="1" smtClean="0"/>
                        <a:t>tre</a:t>
                      </a:r>
                      <a:r>
                        <a:rPr lang="en-US" dirty="0" smtClean="0"/>
                        <a:t> microscopy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65198" y="3543721"/>
            <a:ext cx="3048002" cy="2504693"/>
            <a:chOff x="1016000" y="1331224"/>
            <a:chExt cx="7151535" cy="52036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0" y="1331224"/>
              <a:ext cx="7151535" cy="52036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148613" y="1811876"/>
              <a:ext cx="1913065" cy="1247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1-5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μm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(17.6%)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84547" y="1811878"/>
              <a:ext cx="1913065" cy="1247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10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μm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(1.74%)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16201" y="4015176"/>
            <a:ext cx="402766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MTB detection determined by:</a:t>
            </a:r>
          </a:p>
          <a:p>
            <a:r>
              <a:rPr lang="en-US" sz="2400" dirty="0" smtClean="0"/>
              <a:t>1. Bio-aerosol volume sampled</a:t>
            </a:r>
          </a:p>
          <a:p>
            <a:r>
              <a:rPr lang="en-US" sz="2400" dirty="0" smtClean="0"/>
              <a:t>2. Small particle survival</a:t>
            </a:r>
          </a:p>
          <a:p>
            <a:r>
              <a:rPr lang="en-US" sz="2400" dirty="0" smtClean="0"/>
              <a:t>3. Detection sensitivity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147139" y="608654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Survival of </a:t>
            </a:r>
            <a:r>
              <a:rPr lang="en-US" i="1" dirty="0" smtClean="0"/>
              <a:t>Bacillus </a:t>
            </a:r>
            <a:r>
              <a:rPr lang="en-US" i="1" dirty="0" err="1" smtClean="0"/>
              <a:t>globigii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containing droplets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46" y="877655"/>
            <a:ext cx="5561052" cy="5660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746" y="230921"/>
            <a:ext cx="7256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Scanning Electron Microscopy: 1-2.5 micron foil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483516" y="6533964"/>
            <a:ext cx="3681327" cy="318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Patterson</a:t>
            </a:r>
            <a:r>
              <a:rPr lang="en-GB" sz="1400" i="1" dirty="0" smtClean="0"/>
              <a:t> et al. Gates </a:t>
            </a:r>
            <a:r>
              <a:rPr lang="en-GB" sz="1400" i="1" dirty="0"/>
              <a:t>Open Research</a:t>
            </a:r>
            <a:r>
              <a:rPr lang="en-GB" sz="1400" dirty="0"/>
              <a:t> 2017, 1:11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239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4839" y="183715"/>
            <a:ext cx="7307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Scanning Electron Microscopy; 1-2.5 micron Foil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BE543EC5-89C2-4687-917C-00FBF537EDC0}"/>
              </a:ext>
            </a:extLst>
          </p:cNvPr>
          <p:cNvCxnSpPr>
            <a:cxnSpLocks/>
          </p:cNvCxnSpPr>
          <p:nvPr/>
        </p:nvCxnSpPr>
        <p:spPr>
          <a:xfrm flipV="1">
            <a:off x="6864420" y="3608104"/>
            <a:ext cx="0" cy="10563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8B0D14F6-C791-4E26-9E14-66E7D00A3FA3}"/>
              </a:ext>
            </a:extLst>
          </p:cNvPr>
          <p:cNvCxnSpPr>
            <a:cxnSpLocks/>
          </p:cNvCxnSpPr>
          <p:nvPr/>
        </p:nvCxnSpPr>
        <p:spPr>
          <a:xfrm>
            <a:off x="7088485" y="3595637"/>
            <a:ext cx="5550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718802" y="3434412"/>
            <a:ext cx="3972902" cy="1540212"/>
            <a:chOff x="4718802" y="3434412"/>
            <a:chExt cx="3972902" cy="1540212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238229D-DCEB-4788-829D-6027CED34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7" b="10539"/>
            <a:stretch/>
          </p:blipFill>
          <p:spPr>
            <a:xfrm>
              <a:off x="5038280" y="3434412"/>
              <a:ext cx="2011920" cy="1383791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83EAE96D-6104-4AB2-B593-6C21A7B87617}"/>
                </a:ext>
              </a:extLst>
            </p:cNvPr>
            <p:cNvCxnSpPr/>
            <p:nvPr/>
          </p:nvCxnSpPr>
          <p:spPr>
            <a:xfrm>
              <a:off x="5110550" y="3608104"/>
              <a:ext cx="176805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B840EA1E-52E2-41D2-ABB6-EBB080408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4" r="21587" b="9604"/>
            <a:stretch/>
          </p:blipFill>
          <p:spPr>
            <a:xfrm>
              <a:off x="7359937" y="3434412"/>
              <a:ext cx="1331767" cy="138379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D3A07DAB-5E11-465B-8D0D-A11E04092515}"/>
                </a:ext>
              </a:extLst>
            </p:cNvPr>
            <p:cNvSpPr txBox="1"/>
            <p:nvPr/>
          </p:nvSpPr>
          <p:spPr>
            <a:xfrm rot="16200000">
              <a:off x="4401438" y="3999720"/>
              <a:ext cx="911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D10A7BD-E95A-4A7E-A5B7-01B21B434881}"/>
                </a:ext>
              </a:extLst>
            </p:cNvPr>
            <p:cNvSpPr txBox="1"/>
            <p:nvPr/>
          </p:nvSpPr>
          <p:spPr>
            <a:xfrm rot="16200000">
              <a:off x="6801361" y="4101463"/>
              <a:ext cx="685292" cy="189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latin typeface="Arial" panose="020B0604020202020204" pitchFamily="34" charset="0"/>
                  <a:cs typeface="Arial" panose="020B0604020202020204" pitchFamily="34" charset="0"/>
                </a:rPr>
                <a:t>Width (</a:t>
              </a:r>
              <a:r>
                <a:rPr lang="el-GR" sz="12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ZA" sz="1200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C2BE2E1-89DA-4948-9FB3-DD4F93EF01A2}"/>
                </a:ext>
              </a:extLst>
            </p:cNvPr>
            <p:cNvSpPr txBox="1"/>
            <p:nvPr/>
          </p:nvSpPr>
          <p:spPr>
            <a:xfrm>
              <a:off x="5646547" y="4772613"/>
              <a:ext cx="696062" cy="20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latin typeface="Arial" panose="020B0604020202020204" pitchFamily="34" charset="0"/>
                  <a:cs typeface="Arial" panose="020B0604020202020204" pitchFamily="34" charset="0"/>
                </a:rPr>
                <a:t>Length (</a:t>
              </a:r>
              <a:r>
                <a:rPr lang="el-GR" sz="1200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ZA" sz="1200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A69E1B-BBEA-4FA0-8B0A-C252738C9DAE}"/>
              </a:ext>
            </a:extLst>
          </p:cNvPr>
          <p:cNvSpPr txBox="1"/>
          <p:nvPr/>
        </p:nvSpPr>
        <p:spPr>
          <a:xfrm>
            <a:off x="3614614" y="339788"/>
            <a:ext cx="806588" cy="261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chemeClr val="bg1"/>
                </a:solidFill>
              </a:rPr>
              <a:t>H37Rv 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4D54DA8-6E28-4216-93B1-ABD06A127080}"/>
              </a:ext>
            </a:extLst>
          </p:cNvPr>
          <p:cNvSpPr txBox="1"/>
          <p:nvPr/>
        </p:nvSpPr>
        <p:spPr>
          <a:xfrm>
            <a:off x="3601727" y="1393217"/>
            <a:ext cx="1054664" cy="261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chemeClr val="bg1"/>
                </a:solidFill>
              </a:rPr>
              <a:t>H37Rv Starved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E77FCEA2-302E-498C-8309-233F3DFF8A90}"/>
              </a:ext>
            </a:extLst>
          </p:cNvPr>
          <p:cNvGrpSpPr/>
          <p:nvPr/>
        </p:nvGrpSpPr>
        <p:grpSpPr>
          <a:xfrm>
            <a:off x="4978941" y="894414"/>
            <a:ext cx="3984114" cy="2280253"/>
            <a:chOff x="8114785" y="858736"/>
            <a:chExt cx="3362467" cy="1764333"/>
          </a:xfrm>
        </p:grpSpPr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0AF5B71B-2B27-4308-9A91-87A55155F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3" t="2698" b="49902"/>
            <a:stretch/>
          </p:blipFill>
          <p:spPr>
            <a:xfrm>
              <a:off x="8114785" y="858736"/>
              <a:ext cx="3362467" cy="176433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7BE69302-15D2-4AA8-A671-E02AF6B6BB15}"/>
                </a:ext>
              </a:extLst>
            </p:cNvPr>
            <p:cNvSpPr txBox="1"/>
            <p:nvPr/>
          </p:nvSpPr>
          <p:spPr>
            <a:xfrm>
              <a:off x="9050669" y="886686"/>
              <a:ext cx="1476257" cy="236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b="1" dirty="0" smtClean="0"/>
                <a:t>Fluorescence Intensity</a:t>
              </a:r>
              <a:endParaRPr lang="en-ZA" sz="1200" b="1" dirty="0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397943" y="246269"/>
            <a:ext cx="691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Replicative Status of Individual Mycobacteria </a:t>
            </a:r>
            <a:endParaRPr lang="en-US" sz="2800" b="1" dirty="0"/>
          </a:p>
        </p:txBody>
      </p:sp>
      <p:sp>
        <p:nvSpPr>
          <p:cNvPr id="71" name="Rectangle 70"/>
          <p:cNvSpPr/>
          <p:nvPr/>
        </p:nvSpPr>
        <p:spPr>
          <a:xfrm>
            <a:off x="5898406" y="6373426"/>
            <a:ext cx="3107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 smtClean="0"/>
              <a:t>Sophia Gessner &amp; Ryan </a:t>
            </a:r>
            <a:r>
              <a:rPr lang="en-ZA" dirty="0"/>
              <a:t>Dinkele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92022" y="6343213"/>
            <a:ext cx="4164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High resolution microscopy of DMN-</a:t>
            </a:r>
            <a:r>
              <a:rPr lang="en-US" sz="1200" dirty="0" err="1" smtClean="0"/>
              <a:t>tre</a:t>
            </a:r>
            <a:r>
              <a:rPr lang="en-US" sz="1200" dirty="0" smtClean="0"/>
              <a:t> </a:t>
            </a:r>
            <a:r>
              <a:rPr lang="en-US" sz="1200" dirty="0"/>
              <a:t>&amp;</a:t>
            </a:r>
            <a:r>
              <a:rPr lang="en-US" sz="1200" dirty="0" smtClean="0"/>
              <a:t> </a:t>
            </a:r>
            <a:r>
              <a:rPr lang="en-US" sz="1200" dirty="0" err="1" smtClean="0"/>
              <a:t>ParB</a:t>
            </a:r>
            <a:r>
              <a:rPr lang="en-US" sz="1200" dirty="0" err="1"/>
              <a:t>-mCherry</a:t>
            </a:r>
            <a:r>
              <a:rPr lang="en-US" sz="1200" dirty="0"/>
              <a:t> </a:t>
            </a:r>
            <a:r>
              <a:rPr lang="en-US" sz="1200" dirty="0" smtClean="0"/>
              <a:t>signal </a:t>
            </a:r>
            <a:r>
              <a:rPr lang="en-US" sz="1200" dirty="0"/>
              <a:t>used </a:t>
            </a:r>
            <a:r>
              <a:rPr lang="en-US" sz="1200" dirty="0" smtClean="0"/>
              <a:t>to identify chromosomal </a:t>
            </a:r>
            <a:r>
              <a:rPr lang="en-US" sz="1200" dirty="0"/>
              <a:t>number and </a:t>
            </a:r>
            <a:r>
              <a:rPr lang="en-US" sz="1200" dirty="0" smtClean="0"/>
              <a:t>position (</a:t>
            </a:r>
            <a:r>
              <a:rPr lang="en-US" sz="1200" i="1" dirty="0" err="1" smtClean="0"/>
              <a:t>M.smeg</a:t>
            </a:r>
            <a:r>
              <a:rPr lang="en-US" sz="1200" dirty="0" smtClean="0"/>
              <a:t>).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34" y="913789"/>
            <a:ext cx="4175749" cy="54637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18406" y="5127748"/>
            <a:ext cx="3747136" cy="1219366"/>
            <a:chOff x="5018406" y="5127748"/>
            <a:chExt cx="3747136" cy="1219366"/>
          </a:xfrm>
        </p:grpSpPr>
        <p:grpSp>
          <p:nvGrpSpPr>
            <p:cNvPr id="3" name="Group 2"/>
            <p:cNvGrpSpPr/>
            <p:nvPr/>
          </p:nvGrpSpPr>
          <p:grpSpPr>
            <a:xfrm>
              <a:off x="5018406" y="5352407"/>
              <a:ext cx="3673298" cy="994707"/>
              <a:chOff x="5018406" y="5078237"/>
              <a:chExt cx="3673298" cy="994707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="" xmlns:a16="http://schemas.microsoft.com/office/drawing/2014/main" id="{782FCE27-C131-4FCA-A95C-1DBF211907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86" b="50000"/>
              <a:stretch/>
            </p:blipFill>
            <p:spPr>
              <a:xfrm>
                <a:off x="5018406" y="5080076"/>
                <a:ext cx="2455729" cy="99286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796BE0EC-86A1-480C-96E9-49EA749F7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686" r="50248"/>
              <a:stretch/>
            </p:blipFill>
            <p:spPr>
              <a:xfrm>
                <a:off x="7469928" y="5078237"/>
                <a:ext cx="1221776" cy="992870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BBA4B71-8415-41DB-9FF3-13F8F34BC528}"/>
                </a:ext>
              </a:extLst>
            </p:cNvPr>
            <p:cNvSpPr txBox="1"/>
            <p:nvPr/>
          </p:nvSpPr>
          <p:spPr>
            <a:xfrm>
              <a:off x="7542130" y="5127748"/>
              <a:ext cx="1223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solidFill>
                    <a:srgbClr val="FF0000"/>
                  </a:solidFill>
                </a:rPr>
                <a:t>H37rv </a:t>
              </a:r>
              <a:r>
                <a:rPr lang="en-ZA" sz="1200" dirty="0" smtClean="0">
                  <a:solidFill>
                    <a:srgbClr val="FF0000"/>
                  </a:solidFill>
                </a:rPr>
                <a:t>Log phase</a:t>
              </a:r>
              <a:endParaRPr lang="en-ZA" sz="12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4FCCA8BE-C690-4009-8C4B-374FFB122BF6}"/>
                </a:ext>
              </a:extLst>
            </p:cNvPr>
            <p:cNvSpPr txBox="1"/>
            <p:nvPr/>
          </p:nvSpPr>
          <p:spPr>
            <a:xfrm>
              <a:off x="5188713" y="5127930"/>
              <a:ext cx="742496" cy="20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solidFill>
                    <a:srgbClr val="1A651A"/>
                  </a:solidFill>
                </a:rPr>
                <a:t>Clinical Strains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FA7421F-476E-4EFE-863B-775446107463}"/>
                </a:ext>
              </a:extLst>
            </p:cNvPr>
            <p:cNvSpPr txBox="1"/>
            <p:nvPr/>
          </p:nvSpPr>
          <p:spPr>
            <a:xfrm>
              <a:off x="6390451" y="5127748"/>
              <a:ext cx="733086" cy="202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200" dirty="0">
                  <a:solidFill>
                    <a:srgbClr val="92D050"/>
                  </a:solidFill>
                </a:rPr>
                <a:t>H37rv Starved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534812" y="56855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8451</TotalTime>
  <Words>1085</Words>
  <Application>Microsoft Office PowerPoint</Application>
  <PresentationFormat>On-screen Show (4:3)</PresentationFormat>
  <Paragraphs>218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ＭＳ Ｐゴシック</vt:lpstr>
      <vt:lpstr>Arial</vt:lpstr>
      <vt:lpstr>Calibri</vt:lpstr>
      <vt:lpstr>Century Gothic</vt:lpstr>
      <vt:lpstr>Helvetica</vt:lpstr>
      <vt:lpstr>Office Theme</vt:lpstr>
      <vt:lpstr>PowerPoint Presentation</vt:lpstr>
      <vt:lpstr>Topics for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Topics for Discussion</vt:lpstr>
      <vt:lpstr>PowerPoint Presentation</vt:lpstr>
      <vt:lpstr>PowerPoint Presentation</vt:lpstr>
      <vt:lpstr>PowerPoint Presentation</vt:lpstr>
      <vt:lpstr>Conclusions</vt:lpstr>
      <vt:lpstr>Topics for Discussion</vt:lpstr>
      <vt:lpstr>PowerPoint Presentation</vt:lpstr>
      <vt:lpstr>PowerPoint Presentation</vt:lpstr>
      <vt:lpstr>Heterogeneity Model of TB Transmission</vt:lpstr>
      <vt:lpstr>Topics for Discussion</vt:lpstr>
      <vt:lpstr>PowerPoint Presentation</vt:lpstr>
      <vt:lpstr>Acknowledgements</vt:lpstr>
    </vt:vector>
  </TitlesOfParts>
  <Company>UCT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Wood</dc:creator>
  <cp:lastModifiedBy>Saal</cp:lastModifiedBy>
  <cp:revision>110</cp:revision>
  <cp:lastPrinted>2018-05-11T11:23:50Z</cp:lastPrinted>
  <dcterms:created xsi:type="dcterms:W3CDTF">2018-05-07T14:55:42Z</dcterms:created>
  <dcterms:modified xsi:type="dcterms:W3CDTF">2018-07-22T10:45:33Z</dcterms:modified>
</cp:coreProperties>
</file>